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272" r:id="rId4"/>
    <p:sldId id="274" r:id="rId5"/>
    <p:sldId id="285" r:id="rId6"/>
    <p:sldId id="286" r:id="rId7"/>
    <p:sldId id="284" r:id="rId8"/>
    <p:sldId id="276" r:id="rId9"/>
    <p:sldId id="277" r:id="rId10"/>
    <p:sldId id="287" r:id="rId11"/>
    <p:sldId id="294" r:id="rId12"/>
    <p:sldId id="295" r:id="rId13"/>
    <p:sldId id="273" r:id="rId14"/>
    <p:sldId id="291" r:id="rId15"/>
    <p:sldId id="290" r:id="rId16"/>
    <p:sldId id="292" r:id="rId17"/>
    <p:sldId id="293" r:id="rId18"/>
    <p:sldId id="289" r:id="rId19"/>
    <p:sldId id="280" r:id="rId20"/>
    <p:sldId id="297" r:id="rId21"/>
    <p:sldId id="296" r:id="rId22"/>
    <p:sldId id="283" r:id="rId23"/>
    <p:sldId id="288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7"/>
    <p:restoredTop sz="94589"/>
  </p:normalViewPr>
  <p:slideViewPr>
    <p:cSldViewPr snapToGrid="0" snapToObjects="1">
      <p:cViewPr>
        <p:scale>
          <a:sx n="89" d="100"/>
          <a:sy n="89" d="100"/>
        </p:scale>
        <p:origin x="-2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B1482-5563-9F4F-842D-05BA2C014E35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DE59B-5B82-9042-8FB0-B84D15B4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2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9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Study by Duke</a:t>
            </a:r>
            <a:r>
              <a:rPr lang="en-US" baseline="0" dirty="0" smtClean="0"/>
              <a:t> professor </a:t>
            </a:r>
            <a:r>
              <a:rPr lang="en-US" dirty="0" smtClean="0"/>
              <a:t>Dan </a:t>
            </a:r>
            <a:r>
              <a:rPr lang="en-US" dirty="0" err="1" smtClean="0"/>
              <a:t>Ariely</a:t>
            </a:r>
            <a:r>
              <a:rPr lang="en-US" dirty="0" smtClean="0"/>
              <a:t> https://</a:t>
            </a:r>
            <a:r>
              <a:rPr lang="en-US" dirty="0" err="1" smtClean="0"/>
              <a:t>www.ted.com</a:t>
            </a:r>
            <a:r>
              <a:rPr lang="en-US" dirty="0" smtClean="0"/>
              <a:t>/talks/</a:t>
            </a:r>
            <a:r>
              <a:rPr lang="en-US" dirty="0" err="1" smtClean="0"/>
              <a:t>dan_ariely_asks_are_we_in_control_of_our_own_decisions?language</a:t>
            </a:r>
            <a:r>
              <a:rPr lang="en-US" dirty="0" smtClean="0"/>
              <a:t>=en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14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Study by Duke</a:t>
            </a:r>
            <a:r>
              <a:rPr lang="en-US" baseline="0" dirty="0" smtClean="0"/>
              <a:t> professor </a:t>
            </a:r>
            <a:r>
              <a:rPr lang="en-US" dirty="0" smtClean="0"/>
              <a:t>Dan </a:t>
            </a:r>
            <a:r>
              <a:rPr lang="en-US" dirty="0" err="1" smtClean="0"/>
              <a:t>Ariely</a:t>
            </a:r>
            <a:r>
              <a:rPr lang="en-US" dirty="0" smtClean="0"/>
              <a:t> https://</a:t>
            </a:r>
            <a:r>
              <a:rPr lang="en-US" dirty="0" err="1" smtClean="0"/>
              <a:t>www.ted.com</a:t>
            </a:r>
            <a:r>
              <a:rPr lang="en-US" dirty="0" smtClean="0"/>
              <a:t>/talks/</a:t>
            </a:r>
            <a:r>
              <a:rPr lang="en-US" dirty="0" err="1" smtClean="0"/>
              <a:t>dan_ariely_asks_are_we_in_control_of_our_own_decisions?language</a:t>
            </a:r>
            <a:r>
              <a:rPr lang="en-US" dirty="0" smtClean="0"/>
              <a:t>=en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54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Study by Duke</a:t>
            </a:r>
            <a:r>
              <a:rPr lang="en-US" baseline="0" dirty="0" smtClean="0"/>
              <a:t> professor </a:t>
            </a:r>
            <a:r>
              <a:rPr lang="en-US" dirty="0" smtClean="0"/>
              <a:t>Dan </a:t>
            </a:r>
            <a:r>
              <a:rPr lang="en-US" dirty="0" err="1" smtClean="0"/>
              <a:t>Ariely</a:t>
            </a:r>
            <a:r>
              <a:rPr lang="en-US" dirty="0" smtClean="0"/>
              <a:t> https://</a:t>
            </a:r>
            <a:r>
              <a:rPr lang="en-US" dirty="0" err="1" smtClean="0"/>
              <a:t>www.ted.com</a:t>
            </a:r>
            <a:r>
              <a:rPr lang="en-US" dirty="0" smtClean="0"/>
              <a:t>/talks/</a:t>
            </a:r>
            <a:r>
              <a:rPr lang="en-US" dirty="0" err="1" smtClean="0"/>
              <a:t>dan_ariely_asks_are_we_in_control_of_our_own_decisions?language</a:t>
            </a:r>
            <a:r>
              <a:rPr lang="en-US" dirty="0" smtClean="0"/>
              <a:t>=en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8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Study by Duke</a:t>
            </a:r>
            <a:r>
              <a:rPr lang="en-US" baseline="0" dirty="0" smtClean="0"/>
              <a:t> professor </a:t>
            </a:r>
            <a:r>
              <a:rPr lang="en-US" dirty="0" smtClean="0"/>
              <a:t>Dan </a:t>
            </a:r>
            <a:r>
              <a:rPr lang="en-US" dirty="0" err="1" smtClean="0"/>
              <a:t>Ariely</a:t>
            </a:r>
            <a:r>
              <a:rPr lang="en-US" dirty="0" smtClean="0"/>
              <a:t> https://</a:t>
            </a:r>
            <a:r>
              <a:rPr lang="en-US" dirty="0" err="1" smtClean="0"/>
              <a:t>www.ted.com</a:t>
            </a:r>
            <a:r>
              <a:rPr lang="en-US" dirty="0" smtClean="0"/>
              <a:t>/talks/</a:t>
            </a:r>
            <a:r>
              <a:rPr lang="en-US" dirty="0" err="1" smtClean="0"/>
              <a:t>dan_ariely_asks_are_we_in_control_of_our_own_decisions?language</a:t>
            </a:r>
            <a:r>
              <a:rPr lang="en-US" dirty="0" smtClean="0"/>
              <a:t>=en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onlinelibrary.wiley.com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/10.1111/j.1559-1816.2011.00779.x/abstract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17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onlinelibrary.wiley.com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/10.1111/j.1559-1816.2011.00779.x/abstract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6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onlinelibrary.wiley.com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smtClean="0"/>
              <a:t>/10.1111/j.1559-1816.2011.00779.x/abstract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2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www.businessinsider.com</a:t>
            </a:r>
            <a:r>
              <a:rPr lang="en-US" dirty="0" smtClean="0"/>
              <a:t>/9-sneaky-psychology-tricks-companies-use-to-get-you-to-buy-stuff-2016-2/#priming-1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9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https://www0.gsb.columbia.edu/</a:t>
            </a:r>
            <a:r>
              <a:rPr lang="en-US" dirty="0" err="1" smtClean="0"/>
              <a:t>mygsb</a:t>
            </a:r>
            <a:r>
              <a:rPr lang="en-US" dirty="0" smtClean="0"/>
              <a:t>/faculty/research/</a:t>
            </a:r>
            <a:r>
              <a:rPr lang="en-US" dirty="0" err="1" smtClean="0"/>
              <a:t>pubfiles</a:t>
            </a:r>
            <a:r>
              <a:rPr lang="en-US" dirty="0" smtClean="0"/>
              <a:t>/1156/</a:t>
            </a:r>
            <a:r>
              <a:rPr lang="en-US" dirty="0" err="1" smtClean="0"/>
              <a:t>when_web_pages_influence_choice.pdf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psycnet.apa.org</a:t>
            </a:r>
            <a:r>
              <a:rPr lang="en-US" dirty="0" smtClean="0"/>
              <a:t>/journals/</a:t>
            </a:r>
            <a:r>
              <a:rPr lang="en-US" dirty="0" err="1" smtClean="0"/>
              <a:t>psp</a:t>
            </a:r>
            <a:r>
              <a:rPr lang="en-US" dirty="0" smtClean="0"/>
              <a:t>/32/5/906/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2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www.journals.uchicago.edu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/10.1086/261737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10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www.journals.uchicago.edu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/10.1086/261737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0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www.journals.uchicago.edu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/10.1086/261737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6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www.journals.uchicago.edu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/10.1086/261737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8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Study by Duke</a:t>
            </a:r>
            <a:r>
              <a:rPr lang="en-US" baseline="0" dirty="0" smtClean="0"/>
              <a:t> professor </a:t>
            </a:r>
            <a:r>
              <a:rPr lang="en-US" dirty="0" smtClean="0"/>
              <a:t>Dan </a:t>
            </a:r>
            <a:r>
              <a:rPr lang="en-US" dirty="0" err="1" smtClean="0"/>
              <a:t>Ariely</a:t>
            </a:r>
            <a:r>
              <a:rPr lang="en-US" dirty="0" smtClean="0"/>
              <a:t> https://</a:t>
            </a:r>
            <a:r>
              <a:rPr lang="en-US" dirty="0" err="1" smtClean="0"/>
              <a:t>www.ted.com</a:t>
            </a:r>
            <a:r>
              <a:rPr lang="en-US" dirty="0" smtClean="0"/>
              <a:t>/talks/</a:t>
            </a:r>
            <a:r>
              <a:rPr lang="en-US" dirty="0" err="1" smtClean="0"/>
              <a:t>dan_ariely_asks_are_we_in_control_of_our_own_decisions?language</a:t>
            </a:r>
            <a:r>
              <a:rPr lang="en-US" dirty="0" smtClean="0"/>
              <a:t>=en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DE59B-5B82-9042-8FB0-B84D15B4C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4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2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4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5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9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7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4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58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2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5AD85-50C1-884F-9CD8-84BAA84E9AB1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937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Marketing strategies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Easton White</a:t>
            </a:r>
          </a:p>
          <a:p>
            <a:r>
              <a:rPr lang="en-US" sz="4000" dirty="0" smtClean="0"/>
              <a:t>Alan Hastings</a:t>
            </a:r>
          </a:p>
          <a:p>
            <a:endParaRPr lang="en-US" sz="3200" dirty="0"/>
          </a:p>
          <a:p>
            <a:r>
              <a:rPr lang="en-US" sz="3200" dirty="0" smtClean="0"/>
              <a:t>Winter 2018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71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aversion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6838" y="1825625"/>
            <a:ext cx="99869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Experiment</a:t>
            </a:r>
          </a:p>
          <a:p>
            <a:r>
              <a:rPr lang="en-US" dirty="0" smtClean="0"/>
              <a:t>People given a mug, chocolate, or nothing</a:t>
            </a:r>
          </a:p>
          <a:p>
            <a:r>
              <a:rPr lang="en-US" dirty="0" smtClean="0"/>
              <a:t>They were then asked if they wanted to switch items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38" y="3615036"/>
            <a:ext cx="3929063" cy="2444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3497263"/>
            <a:ext cx="2679700" cy="267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6" y="3615036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aversion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6838" y="1825625"/>
            <a:ext cx="99869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Experiment</a:t>
            </a:r>
          </a:p>
          <a:p>
            <a:r>
              <a:rPr lang="en-US" dirty="0" smtClean="0"/>
              <a:t>People given a mug, chocolate, or nothing</a:t>
            </a:r>
          </a:p>
          <a:p>
            <a:r>
              <a:rPr lang="en-US" dirty="0" smtClean="0"/>
              <a:t>They were then asked if they wanted to switch items</a:t>
            </a:r>
          </a:p>
          <a:p>
            <a:endParaRPr lang="en-US" dirty="0"/>
          </a:p>
          <a:p>
            <a:r>
              <a:rPr lang="en-US" dirty="0" smtClean="0"/>
              <a:t>For those that were given nothing, they chose the chocolate or mug in equal proportion</a:t>
            </a:r>
          </a:p>
        </p:txBody>
      </p:sp>
    </p:spTree>
    <p:extLst>
      <p:ext uri="{BB962C8B-B14F-4D97-AF65-F5344CB8AC3E}">
        <p14:creationId xmlns:p14="http://schemas.microsoft.com/office/powerpoint/2010/main" val="111115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aversion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6838" y="1825625"/>
            <a:ext cx="99869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Experiment</a:t>
            </a:r>
          </a:p>
          <a:p>
            <a:r>
              <a:rPr lang="en-US" dirty="0" smtClean="0"/>
              <a:t>People given a mug, chocolate, or nothing</a:t>
            </a:r>
          </a:p>
          <a:p>
            <a:r>
              <a:rPr lang="en-US" dirty="0" smtClean="0"/>
              <a:t>They were then asked if they wanted to switch items</a:t>
            </a:r>
          </a:p>
          <a:p>
            <a:endParaRPr lang="en-US" dirty="0"/>
          </a:p>
          <a:p>
            <a:r>
              <a:rPr lang="en-US" dirty="0" smtClean="0"/>
              <a:t>For those that were given nothing, they chose the chocolate or mug in equal proportion</a:t>
            </a:r>
          </a:p>
          <a:p>
            <a:r>
              <a:rPr lang="en-US" smtClean="0"/>
              <a:t>However, 86% of people who had mugs kept their mugs, 90% of those given chocolate kept their chocolate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40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281" y="0"/>
            <a:ext cx="10515600" cy="1325563"/>
          </a:xfrm>
        </p:spPr>
        <p:txBody>
          <a:bodyPr/>
          <a:lstStyle/>
          <a:p>
            <a:r>
              <a:rPr lang="en-US" dirty="0" smtClean="0"/>
              <a:t>Choices on magazine subscriptions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88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281" y="0"/>
            <a:ext cx="10515600" cy="1325563"/>
          </a:xfrm>
        </p:spPr>
        <p:txBody>
          <a:bodyPr/>
          <a:lstStyle/>
          <a:p>
            <a:r>
              <a:rPr lang="en-US" dirty="0" smtClean="0"/>
              <a:t>Choices on magazine subscriptions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204317"/>
            <a:ext cx="6429375" cy="50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281" y="0"/>
            <a:ext cx="10515600" cy="1325563"/>
          </a:xfrm>
        </p:spPr>
        <p:txBody>
          <a:bodyPr/>
          <a:lstStyle/>
          <a:p>
            <a:r>
              <a:rPr lang="en-US" dirty="0" smtClean="0"/>
              <a:t>Choices on magazine subscriptions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204317"/>
            <a:ext cx="6429375" cy="50155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43438" y="4086225"/>
            <a:ext cx="4143375" cy="87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1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281" y="0"/>
            <a:ext cx="10515600" cy="1325563"/>
          </a:xfrm>
        </p:spPr>
        <p:txBody>
          <a:bodyPr/>
          <a:lstStyle/>
          <a:p>
            <a:r>
              <a:rPr lang="en-US" dirty="0" smtClean="0"/>
              <a:t>Choices on magazine subscriptions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r="847"/>
          <a:stretch/>
        </p:blipFill>
        <p:spPr>
          <a:xfrm>
            <a:off x="935831" y="1647229"/>
            <a:ext cx="3749040" cy="4153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r="847"/>
          <a:stretch/>
        </p:blipFill>
        <p:spPr>
          <a:xfrm>
            <a:off x="6974681" y="1647229"/>
            <a:ext cx="3749040" cy="4153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35879" y="4057651"/>
            <a:ext cx="3626644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3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281" y="0"/>
            <a:ext cx="10515600" cy="1325563"/>
          </a:xfrm>
        </p:spPr>
        <p:txBody>
          <a:bodyPr/>
          <a:lstStyle/>
          <a:p>
            <a:r>
              <a:rPr lang="en-US" dirty="0" smtClean="0"/>
              <a:t>Choices on magazine subscriptions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r="847"/>
          <a:stretch/>
        </p:blipFill>
        <p:spPr>
          <a:xfrm>
            <a:off x="935831" y="1647229"/>
            <a:ext cx="3749040" cy="4153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r="847"/>
          <a:stretch/>
        </p:blipFill>
        <p:spPr>
          <a:xfrm>
            <a:off x="6974681" y="1647229"/>
            <a:ext cx="3749040" cy="4153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35879" y="4057651"/>
            <a:ext cx="3626644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01038" y="3016091"/>
            <a:ext cx="1328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16%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1038" y="4852989"/>
            <a:ext cx="1328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84%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62523" y="3016091"/>
            <a:ext cx="1328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68%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7512" y="4743451"/>
            <a:ext cx="1328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32%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9122" y="3934540"/>
            <a:ext cx="1328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0000"/>
                </a:solidFill>
              </a:rPr>
              <a:t>0%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59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Decoy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presence of a third object can influence your decision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75" y="2673350"/>
            <a:ext cx="4013200" cy="263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58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Anchoring (with numbers)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By the end of today</a:t>
            </a:r>
            <a:r>
              <a:rPr lang="en-US" sz="3600" dirty="0" smtClean="0"/>
              <a:t>:</a:t>
            </a:r>
          </a:p>
          <a:p>
            <a:r>
              <a:rPr lang="en-US" sz="3600" dirty="0" smtClean="0"/>
              <a:t>Understand the Fermi calculation from last week</a:t>
            </a:r>
          </a:p>
          <a:p>
            <a:r>
              <a:rPr lang="en-US" sz="3600" dirty="0" smtClean="0"/>
              <a:t>Be able to identify common marketing strategies</a:t>
            </a:r>
          </a:p>
          <a:p>
            <a:r>
              <a:rPr lang="en-US" sz="3600" dirty="0" smtClean="0"/>
              <a:t>Understand your homework assignment for next week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3955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Anchoring (with numbers)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27" y="1690688"/>
            <a:ext cx="6315822" cy="41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1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Anchoring (with numbers)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5288" y="1825625"/>
            <a:ext cx="375761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Want to </a:t>
            </a:r>
            <a:r>
              <a:rPr lang="en-US" smtClean="0"/>
              <a:t>suggest a </a:t>
            </a:r>
            <a:r>
              <a:rPr lang="en-US" dirty="0" smtClean="0"/>
              <a:t>higher (even impossibly high) salary at the beginning of negotiations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27" y="1690688"/>
            <a:ext cx="6315822" cy="41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5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bowl 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$5 million for each 30 second commercial</a:t>
            </a:r>
          </a:p>
          <a:p>
            <a:r>
              <a:rPr lang="en-US" sz="4000" dirty="0" smtClean="0"/>
              <a:t>Why do commercials spend so much money on these advertisements?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6244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62" y="0"/>
            <a:ext cx="10515600" cy="1325563"/>
          </a:xfrm>
        </p:spPr>
        <p:txBody>
          <a:bodyPr/>
          <a:lstStyle/>
          <a:p>
            <a:r>
              <a:rPr lang="en-US" dirty="0" smtClean="0"/>
              <a:t>Emotional appeal</a:t>
            </a:r>
            <a:endParaRPr lang="en-US" dirty="0"/>
          </a:p>
        </p:txBody>
      </p:sp>
      <p:pic>
        <p:nvPicPr>
          <p:cNvPr id="4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688" y="1147763"/>
            <a:ext cx="10151532" cy="571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for next week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690688"/>
            <a:ext cx="10083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0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from last week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How much does California spend each year on education?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6026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marketers market things?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71738"/>
            <a:ext cx="4862513" cy="3570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Many strategies that draw heavily on psychology and cognitive science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5024"/>
            <a:ext cx="562995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73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1675"/>
            <a:ext cx="2847975" cy="42052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2002 paper by Mandel and Johnson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87" y="279400"/>
            <a:ext cx="80391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1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1989138"/>
            <a:ext cx="7302539" cy="4440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4" y="788988"/>
            <a:ext cx="6961187" cy="40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8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726"/>
            <a:ext cx="10515600" cy="4351338"/>
          </a:xfrm>
        </p:spPr>
        <p:txBody>
          <a:bodyPr/>
          <a:lstStyle/>
          <a:p>
            <a:r>
              <a:rPr lang="en-US" dirty="0" smtClean="0"/>
              <a:t>Being exposed to one idea may affect how you feel about a subsequent idea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912" y="2147888"/>
            <a:ext cx="5907684" cy="404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8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Illusion of scarcity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195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People more likely to desire things if they think they are rare</a:t>
            </a:r>
            <a:endParaRPr lang="en-US" dirty="0"/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514475"/>
            <a:ext cx="501967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7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aversion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8100" y="1825625"/>
            <a:ext cx="3695700" cy="4351338"/>
          </a:xfrm>
        </p:spPr>
        <p:txBody>
          <a:bodyPr/>
          <a:lstStyle/>
          <a:p>
            <a:r>
              <a:rPr lang="en-US" dirty="0" smtClean="0"/>
              <a:t>1990 paper by Daniel </a:t>
            </a:r>
            <a:r>
              <a:rPr lang="en-US" dirty="0" err="1"/>
              <a:t>Kahneman</a:t>
            </a:r>
            <a:r>
              <a:rPr lang="en-US" dirty="0"/>
              <a:t> and his </a:t>
            </a:r>
            <a:r>
              <a:rPr lang="en-US" dirty="0" smtClean="0"/>
              <a:t>colleagues</a:t>
            </a:r>
          </a:p>
          <a:p>
            <a:r>
              <a:rPr lang="en-US" dirty="0" smtClean="0"/>
              <a:t>People do not want to give up things they already have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4962"/>
            <a:ext cx="6527729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67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3499</TotalTime>
  <Words>439</Words>
  <Application>Microsoft Macintosh PowerPoint</Application>
  <PresentationFormat>Widescreen</PresentationFormat>
  <Paragraphs>91</Paragraphs>
  <Slides>24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Arial</vt:lpstr>
      <vt:lpstr>Office Theme</vt:lpstr>
      <vt:lpstr>Marketing strategies</vt:lpstr>
      <vt:lpstr>Learning objectives</vt:lpstr>
      <vt:lpstr>Review from last week </vt:lpstr>
      <vt:lpstr>How do marketers market things?</vt:lpstr>
      <vt:lpstr>PowerPoint Presentation</vt:lpstr>
      <vt:lpstr>PowerPoint Presentation</vt:lpstr>
      <vt:lpstr>Priming</vt:lpstr>
      <vt:lpstr>Illusion of scarcity</vt:lpstr>
      <vt:lpstr>Loss aversion</vt:lpstr>
      <vt:lpstr>Loss aversion</vt:lpstr>
      <vt:lpstr>Loss aversion</vt:lpstr>
      <vt:lpstr>Loss aversion</vt:lpstr>
      <vt:lpstr>Choices on magazine subscriptions</vt:lpstr>
      <vt:lpstr>Choices on magazine subscriptions</vt:lpstr>
      <vt:lpstr>Choices on magazine subscriptions</vt:lpstr>
      <vt:lpstr>Choices on magazine subscriptions</vt:lpstr>
      <vt:lpstr>Choices on magazine subscriptions</vt:lpstr>
      <vt:lpstr>Decoy effect</vt:lpstr>
      <vt:lpstr>Anchoring (with numbers)</vt:lpstr>
      <vt:lpstr>Anchoring (with numbers)</vt:lpstr>
      <vt:lpstr>Anchoring (with numbers)</vt:lpstr>
      <vt:lpstr>Super bowl ads</vt:lpstr>
      <vt:lpstr>Emotional appeal</vt:lpstr>
      <vt:lpstr>Homework for next week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in a Post-Truth World: Building your personal baloney detection kit</dc:title>
  <dc:creator>Easton Radley White</dc:creator>
  <cp:lastModifiedBy>Easton Radley White</cp:lastModifiedBy>
  <cp:revision>85</cp:revision>
  <dcterms:created xsi:type="dcterms:W3CDTF">2017-12-25T01:20:25Z</dcterms:created>
  <dcterms:modified xsi:type="dcterms:W3CDTF">2018-02-06T22:43:41Z</dcterms:modified>
</cp:coreProperties>
</file>